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wdp" ContentType="image/vnd.ms-photo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1"/>
  </p:notesMasterIdLst>
  <p:sldIdLst>
    <p:sldId id="256" r:id="rId2"/>
    <p:sldId id="258" r:id="rId3"/>
    <p:sldId id="259" r:id="rId4"/>
    <p:sldId id="281" r:id="rId5"/>
    <p:sldId id="277" r:id="rId6"/>
    <p:sldId id="278" r:id="rId7"/>
    <p:sldId id="280" r:id="rId8"/>
    <p:sldId id="279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24"/>
    <p:restoredTop sz="93787"/>
  </p:normalViewPr>
  <p:slideViewPr>
    <p:cSldViewPr snapToGrid="0" snapToObjects="1">
      <p:cViewPr>
        <p:scale>
          <a:sx n="100" d="100"/>
          <a:sy n="100" d="100"/>
        </p:scale>
        <p:origin x="42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D2F88A-8A99-E24E-A6E6-7FD7EC0CD37F}" type="datetimeFigureOut">
              <a:rPr lang="en-US" smtClean="0"/>
              <a:t>12/20/17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3B43C0-C5C1-6741-993C-1565D6488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53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Reduce</a:t>
            </a:r>
            <a:r>
              <a:rPr lang="en-US" baseline="0" dirty="0" smtClean="0"/>
              <a:t> number of codes P</a:t>
            </a:r>
          </a:p>
          <a:p>
            <a:r>
              <a:rPr lang="en-US" baseline="0" dirty="0" smtClean="0"/>
              <a:t>Provide examples of images and how they were pixelated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B43C0-C5C1-6741-993C-1565D6488D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05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Reduce</a:t>
            </a:r>
            <a:r>
              <a:rPr lang="en-US" baseline="0" dirty="0" smtClean="0"/>
              <a:t> number of codes P</a:t>
            </a:r>
          </a:p>
          <a:p>
            <a:r>
              <a:rPr lang="en-US" baseline="0" dirty="0" smtClean="0"/>
              <a:t>Provide examples of images and how they were pixelated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B43C0-C5C1-6741-993C-1565D6488D8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049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Reduce</a:t>
            </a:r>
            <a:r>
              <a:rPr lang="en-US" baseline="0" dirty="0" smtClean="0"/>
              <a:t> number of codes P</a:t>
            </a:r>
          </a:p>
          <a:p>
            <a:r>
              <a:rPr lang="en-US" baseline="0" dirty="0" smtClean="0"/>
              <a:t>Provide examples of images and how they were pixelated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B43C0-C5C1-6741-993C-1565D6488D8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186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Pixelated images</a:t>
            </a:r>
          </a:p>
          <a:p>
            <a:r>
              <a:rPr lang="en-US" dirty="0" smtClean="0"/>
              <a:t>Images and social impact-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B43C0-C5C1-6741-993C-1565D6488D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086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12/20/17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12/20/17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12/20/17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12/20/17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12/20/17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12/20/17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12/20/17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12/20/17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12/20/17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12/20/17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12/20/17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12/20/17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1" Type="http://schemas.microsoft.com/office/2007/relationships/hdphoto" Target="../media/hdphoto2.wdp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tiff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15.emf"/><Relationship Id="rId6" Type="http://schemas.openxmlformats.org/officeDocument/2006/relationships/image" Target="../media/image16.gif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22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21.png"/><Relationship Id="rId7" Type="http://schemas.openxmlformats.org/officeDocument/2006/relationships/image" Target="../media/image6.png"/><Relationship Id="rId8" Type="http://schemas.openxmlformats.org/officeDocument/2006/relationships/image" Target="../media/image14.png"/><Relationship Id="rId9" Type="http://schemas.openxmlformats.org/officeDocument/2006/relationships/image" Target="../media/image4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xmlns="" id="{EC7FF834-B204-4967-8D47-8BB36EAF0EF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F780A22D-61EA-43E3-BD94-3E39CF90216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267" y="911978"/>
            <a:ext cx="10921466" cy="27575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4269282"/>
            <a:ext cx="8991600" cy="1264762"/>
          </a:xfrm>
        </p:spPr>
        <p:txBody>
          <a:bodyPr>
            <a:normAutofit/>
          </a:bodyPr>
          <a:lstStyle/>
          <a:p>
            <a:r>
              <a:rPr lang="en-US" sz="3200"/>
              <a:t>AOLME Curriculum</a:t>
            </a:r>
          </a:p>
        </p:txBody>
      </p:sp>
    </p:spTree>
    <p:extLst>
      <p:ext uri="{BB962C8B-B14F-4D97-AF65-F5344CB8AC3E}">
        <p14:creationId xmlns:p14="http://schemas.microsoft.com/office/powerpoint/2010/main" val="35361587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1601" y="329304"/>
            <a:ext cx="7220856" cy="895338"/>
          </a:xfrm>
        </p:spPr>
        <p:txBody>
          <a:bodyPr>
            <a:normAutofit/>
          </a:bodyPr>
          <a:lstStyle/>
          <a:p>
            <a:r>
              <a:rPr lang="en-US" dirty="0"/>
              <a:t>Level 1</a:t>
            </a:r>
          </a:p>
        </p:txBody>
      </p:sp>
      <p:pic>
        <p:nvPicPr>
          <p:cNvPr id="7" name="Imagen 1"/>
          <p:cNvPicPr/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27941" y="0"/>
            <a:ext cx="1812472" cy="2155104"/>
          </a:xfrm>
          <a:prstGeom prst="rect">
            <a:avLst/>
          </a:prstGeom>
          <a:noFill/>
          <a:ln w="31750" cap="sq">
            <a:noFill/>
            <a:miter lim="800000"/>
          </a:ln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3798156"/>
              </p:ext>
            </p:extLst>
          </p:nvPr>
        </p:nvGraphicFramePr>
        <p:xfrm>
          <a:off x="320393" y="1589214"/>
          <a:ext cx="9601200" cy="51955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200"/>
              </a:tblGrid>
              <a:tr h="5166893">
                <a:tc>
                  <a:txBody>
                    <a:bodyPr/>
                    <a:lstStyle/>
                    <a:p>
                      <a:pPr marL="646113" marR="0" indent="-347663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Arial" charset="0"/>
                        <a:buChar char="•"/>
                        <a:tabLst/>
                      </a:pPr>
                      <a:r>
                        <a:rPr lang="en-US" sz="2500" dirty="0">
                          <a:effectLst/>
                        </a:rPr>
                        <a:t>SESSION 1: </a:t>
                      </a:r>
                      <a:r>
                        <a:rPr lang="en-US" sz="2500" b="1" i="1" dirty="0">
                          <a:effectLst/>
                        </a:rPr>
                        <a:t>Basic of Raspberry PI and </a:t>
                      </a:r>
                      <a:r>
                        <a:rPr lang="en-US" sz="2500" b="1" i="1" dirty="0" smtClean="0">
                          <a:effectLst/>
                        </a:rPr>
                        <a:t>Linux-</a:t>
                      </a:r>
                      <a:r>
                        <a:rPr lang="en-US" sz="2500" b="0" i="1" dirty="0" smtClean="0">
                          <a:effectLst/>
                        </a:rPr>
                        <a:t>(motivational overview</a:t>
                      </a:r>
                      <a:r>
                        <a:rPr lang="en-US" sz="2500" b="0" i="1" baseline="0" dirty="0" smtClean="0">
                          <a:effectLst/>
                        </a:rPr>
                        <a:t> of projects-images, ls, cd, to find and play previous videos)</a:t>
                      </a:r>
                      <a:endParaRPr lang="en-US" sz="2500" b="0" i="1" dirty="0" smtClean="0">
                        <a:effectLst/>
                      </a:endParaRPr>
                    </a:p>
                    <a:p>
                      <a:pPr marL="646113" marR="0" indent="-347663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Arial" charset="0"/>
                        <a:buChar char="•"/>
                        <a:tabLst/>
                      </a:pPr>
                      <a:r>
                        <a:rPr lang="en-US" sz="2500" dirty="0" smtClean="0">
                          <a:effectLst/>
                        </a:rPr>
                        <a:t>SESSION 2: </a:t>
                      </a:r>
                      <a:r>
                        <a:rPr lang="en-US" sz="2500" b="1" i="1" dirty="0" smtClean="0">
                          <a:effectLst/>
                        </a:rPr>
                        <a:t>Introduction to Python </a:t>
                      </a:r>
                      <a:r>
                        <a:rPr lang="en-US" sz="2500" b="0" i="1" dirty="0" smtClean="0">
                          <a:effectLst/>
                        </a:rPr>
                        <a:t>(print, for</a:t>
                      </a:r>
                      <a:r>
                        <a:rPr lang="en-US" sz="2500" b="0" i="1" baseline="0" dirty="0" smtClean="0">
                          <a:effectLst/>
                        </a:rPr>
                        <a:t>, if</a:t>
                      </a:r>
                      <a:r>
                        <a:rPr lang="en-US" sz="2500" b="0" i="1" dirty="0" smtClean="0">
                          <a:effectLst/>
                        </a:rPr>
                        <a:t>)</a:t>
                      </a:r>
                    </a:p>
                    <a:p>
                      <a:pPr marL="646113" marR="0" indent="-347663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Arial" charset="0"/>
                        <a:buChar char="•"/>
                        <a:tabLst/>
                      </a:pPr>
                      <a:r>
                        <a:rPr lang="en-US" sz="2500" dirty="0" smtClean="0">
                          <a:effectLst/>
                        </a:rPr>
                        <a:t>SESSION 3:  </a:t>
                      </a:r>
                      <a:r>
                        <a:rPr lang="en-US" sz="2500" b="1" i="1" dirty="0" smtClean="0">
                          <a:effectLst/>
                        </a:rPr>
                        <a:t>Algorithms </a:t>
                      </a:r>
                      <a:r>
                        <a:rPr lang="en-US" sz="2500" b="0" i="1" dirty="0" smtClean="0">
                          <a:effectLst/>
                        </a:rPr>
                        <a:t>(for loops-arithmetic</a:t>
                      </a:r>
                      <a:r>
                        <a:rPr lang="en-US" sz="2500" b="0" i="1" baseline="0" dirty="0" smtClean="0">
                          <a:effectLst/>
                        </a:rPr>
                        <a:t> progressions</a:t>
                      </a:r>
                      <a:r>
                        <a:rPr lang="en-US" sz="2500" b="0" i="1" dirty="0" smtClean="0">
                          <a:effectLst/>
                        </a:rPr>
                        <a:t>, if statements-ranges,</a:t>
                      </a:r>
                      <a:r>
                        <a:rPr lang="en-US" sz="2500" b="0" i="1" baseline="0" dirty="0" smtClean="0">
                          <a:effectLst/>
                        </a:rPr>
                        <a:t> inequalities)</a:t>
                      </a:r>
                      <a:endParaRPr lang="en-US" sz="2500" b="0" i="1" dirty="0" smtClean="0">
                        <a:effectLst/>
                      </a:endParaRPr>
                    </a:p>
                    <a:p>
                      <a:pPr marL="646113" marR="0" indent="-347663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2500" dirty="0" smtClean="0">
                          <a:solidFill>
                            <a:schemeClr val="tx1"/>
                          </a:solidFill>
                          <a:effectLst/>
                        </a:rPr>
                        <a:t>SESSION 4:  </a:t>
                      </a:r>
                      <a:r>
                        <a:rPr lang="en-US" sz="2500" b="1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Coordinate Plane and Black &amp; White Images in Python</a:t>
                      </a:r>
                      <a:endParaRPr lang="en-US" sz="25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6113" marR="0" indent="-347663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2500" dirty="0" smtClean="0">
                          <a:effectLst/>
                        </a:rPr>
                        <a:t>SESSION 5: </a:t>
                      </a:r>
                      <a:r>
                        <a:rPr lang="en-US" sz="2500" b="1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Binary and Hexadecimal number systems</a:t>
                      </a:r>
                      <a:endParaRPr lang="en-US" sz="2500" dirty="0" smtClean="0">
                        <a:effectLst/>
                      </a:endParaRPr>
                    </a:p>
                    <a:p>
                      <a:pPr marL="646113" marR="0" indent="-347663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2500" dirty="0" smtClean="0">
                          <a:effectLst/>
                        </a:rPr>
                        <a:t>SESSION 6: </a:t>
                      </a:r>
                      <a:r>
                        <a:rPr lang="en-US" sz="2500" b="1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Images and Their Components (histograms)</a:t>
                      </a:r>
                      <a:endParaRPr lang="en-US" sz="2500" dirty="0" smtClean="0">
                        <a:effectLst/>
                      </a:endParaRPr>
                    </a:p>
                    <a:p>
                      <a:pPr marL="646113" marR="0" indent="-347663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2500" dirty="0" smtClean="0">
                          <a:effectLst/>
                        </a:rPr>
                        <a:t>SESSION 7: </a:t>
                      </a:r>
                      <a:r>
                        <a:rPr lang="en-US" sz="2500" b="1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Creation of Images and Video</a:t>
                      </a:r>
                      <a:endParaRPr lang="en-US" sz="2500" dirty="0" smtClean="0">
                        <a:effectLst/>
                      </a:endParaRPr>
                    </a:p>
                    <a:p>
                      <a:pPr marL="646113" marR="0" indent="-347663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Arial" charset="0"/>
                        <a:buChar char="•"/>
                        <a:tabLst/>
                      </a:pPr>
                      <a:r>
                        <a:rPr lang="en-US" sz="2500" dirty="0" smtClean="0">
                          <a:effectLst/>
                        </a:rPr>
                        <a:t>FINAL PROJECT:  VIDEO</a:t>
                      </a:r>
                      <a:endParaRPr lang="en-US" sz="2500" dirty="0" smtClean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4803" marR="54803" marT="0" marB="0"/>
                </a:tc>
              </a:tr>
            </a:tbl>
          </a:graphicData>
        </a:graphic>
      </p:graphicFrame>
      <p:pic>
        <p:nvPicPr>
          <p:cNvPr id="8" name="Picture 7"/>
          <p:cNvPicPr/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116457" y="4286523"/>
            <a:ext cx="1982285" cy="2269671"/>
          </a:xfrm>
          <a:prstGeom prst="rect">
            <a:avLst/>
          </a:prstGeom>
          <a:ln w="31750" cap="sq">
            <a:noFill/>
            <a:miter lim="800000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5117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0" y="888492"/>
            <a:ext cx="10468864" cy="1188720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chemeClr val="tx1"/>
                </a:solidFill>
              </a:rPr>
              <a:t>The Coordinate Plane and Black &amp; White Images in </a:t>
            </a:r>
            <a:r>
              <a:rPr lang="en-US" b="1" i="1" dirty="0" smtClean="0">
                <a:solidFill>
                  <a:schemeClr val="tx1"/>
                </a:solidFill>
              </a:rPr>
              <a:t>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6600" y="2463800"/>
            <a:ext cx="10468864" cy="3784600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3200" dirty="0" smtClean="0"/>
              <a:t>OBJECTIVES: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3200" dirty="0" smtClean="0"/>
              <a:t>Identify </a:t>
            </a:r>
            <a:r>
              <a:rPr lang="en-US" sz="3200" dirty="0"/>
              <a:t>the connections between x-y coordinate plane and use of binary numbers to represent black and white images.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3200" dirty="0"/>
              <a:t>Design basic black and white images.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3200" dirty="0"/>
              <a:t>Program binary images using Python.</a:t>
            </a:r>
          </a:p>
        </p:txBody>
      </p:sp>
    </p:spTree>
    <p:extLst>
      <p:ext uri="{BB962C8B-B14F-4D97-AF65-F5344CB8AC3E}">
        <p14:creationId xmlns:p14="http://schemas.microsoft.com/office/powerpoint/2010/main" val="111294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sultado de imagen para black and white image pixel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64692" y="1670831"/>
            <a:ext cx="4159568" cy="3199667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972" y="233923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Selected ACTIVITIES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500" y="1515872"/>
            <a:ext cx="5359400" cy="5248656"/>
          </a:xfrm>
        </p:spPr>
        <p:txBody>
          <a:bodyPr>
            <a:noAutofit/>
          </a:bodyPr>
          <a:lstStyle/>
          <a:p>
            <a:pPr marL="642938" indent="-466725">
              <a:buNone/>
            </a:pP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1. Creating a black and white image using the “Binary Image Generator</a:t>
            </a:r>
            <a:r>
              <a:rPr 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” 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(binary colors, open play)</a:t>
            </a:r>
            <a:endParaRPr lang="en-US" sz="2400" b="1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642938" indent="-466725">
              <a:buNone/>
            </a:pPr>
            <a:r>
              <a:rPr 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2.  </a:t>
            </a:r>
            <a:r>
              <a:rPr lang="en-US" sz="2400" b="1" dirty="0" smtClean="0"/>
              <a:t>Using Coordinates in Black &amp; White Images</a:t>
            </a:r>
            <a:r>
              <a:rPr lang="en-US" sz="2400" dirty="0" smtClean="0"/>
              <a:t> </a:t>
            </a:r>
            <a:r>
              <a:rPr 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w/ paper 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(coordinates, grouping, blocks, share and modify-’debug’)</a:t>
            </a:r>
          </a:p>
          <a:p>
            <a:pPr marL="642938" indent="-466725">
              <a:buNone/>
            </a:pPr>
            <a:r>
              <a:rPr lang="en-US" sz="2400" b="1" dirty="0" smtClean="0">
                <a:solidFill>
                  <a:srgbClr val="FFFFFF"/>
                </a:solidFill>
              </a:rPr>
              <a:t>3. </a:t>
            </a:r>
            <a:r>
              <a:rPr lang="en-US" sz="2400" b="1" dirty="0" smtClean="0">
                <a:solidFill>
                  <a:schemeClr val="bg2"/>
                </a:solidFill>
              </a:rPr>
              <a:t>Creating and programming matrices, arrays,  and ranges to create images with python </a:t>
            </a:r>
            <a:r>
              <a:rPr lang="en-US" sz="2400" b="1" dirty="0" smtClean="0">
                <a:solidFill>
                  <a:srgbClr val="FFFFFF"/>
                </a:solidFill>
              </a:rPr>
              <a:t>(debug, program, share and modify-DMI)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47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Roles in Activity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115568" y="2375148"/>
            <a:ext cx="4645152" cy="548890"/>
          </a:xfrm>
        </p:spPr>
        <p:txBody>
          <a:bodyPr>
            <a:normAutofit/>
          </a:bodyPr>
          <a:lstStyle/>
          <a:p>
            <a:r>
              <a:rPr lang="en-US" dirty="0" smtClean="0"/>
              <a:t>roles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Leader / </a:t>
            </a:r>
            <a:r>
              <a:rPr lang="en-US" b="1" dirty="0" smtClean="0"/>
              <a:t>Facilitator</a:t>
            </a:r>
          </a:p>
          <a:p>
            <a:r>
              <a:rPr lang="en-US" b="1" dirty="0" smtClean="0"/>
              <a:t>Set </a:t>
            </a:r>
            <a:r>
              <a:rPr lang="en-US" b="1" dirty="0"/>
              <a:t>up Person </a:t>
            </a:r>
            <a:r>
              <a:rPr lang="en-US" dirty="0" smtClean="0"/>
              <a:t>/ </a:t>
            </a:r>
            <a:r>
              <a:rPr lang="en-US" b="1" dirty="0" smtClean="0"/>
              <a:t>Take Down Person</a:t>
            </a:r>
          </a:p>
          <a:p>
            <a:r>
              <a:rPr lang="en-US" b="1" dirty="0"/>
              <a:t>Checker </a:t>
            </a:r>
            <a:endParaRPr lang="en-US" sz="1600" dirty="0"/>
          </a:p>
          <a:p>
            <a:r>
              <a:rPr lang="en-US" b="1" dirty="0" smtClean="0"/>
              <a:t>Safety </a:t>
            </a:r>
            <a:r>
              <a:rPr lang="en-US" b="1" dirty="0"/>
              <a:t>Monitor </a:t>
            </a:r>
            <a:endParaRPr lang="en-US" b="1" dirty="0" smtClean="0"/>
          </a:p>
          <a:p>
            <a:r>
              <a:rPr lang="en-US" b="1" dirty="0" smtClean="0"/>
              <a:t>Recorder</a:t>
            </a:r>
            <a:r>
              <a:rPr lang="en-US" b="1" dirty="0"/>
              <a:t>/ Reporter/ Synthesizer</a:t>
            </a:r>
            <a:endParaRPr lang="en-US" sz="12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5853684" y="2649594"/>
            <a:ext cx="4645152" cy="5488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NORMS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Say your own ideas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Listen to others; give everyone a chance to talk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Ask others for their ideas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Give reasons for your ideas and discuss many different ideas (p.63). 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00"/>
                </a:solidFill>
              </a:rPr>
              <a:t>Torres-</a:t>
            </a:r>
            <a:r>
              <a:rPr lang="en-US" b="1" dirty="0" err="1" smtClean="0">
                <a:solidFill>
                  <a:srgbClr val="000000"/>
                </a:solidFill>
              </a:rPr>
              <a:t>Velásquez</a:t>
            </a:r>
            <a:r>
              <a:rPr lang="en-US" b="1" dirty="0" smtClean="0">
                <a:solidFill>
                  <a:srgbClr val="000000"/>
                </a:solidFill>
              </a:rPr>
              <a:t> &amp; </a:t>
            </a:r>
            <a:r>
              <a:rPr lang="en-US" b="1" dirty="0" err="1" smtClean="0">
                <a:solidFill>
                  <a:srgbClr val="000000"/>
                </a:solidFill>
              </a:rPr>
              <a:t>LópezLeiva</a:t>
            </a:r>
            <a:r>
              <a:rPr lang="en-US" b="1" dirty="0" smtClean="0">
                <a:solidFill>
                  <a:srgbClr val="000000"/>
                </a:solidFill>
              </a:rPr>
              <a:t>, TODOS 2016 Conference, Scottsdale, AZ</a:t>
            </a:r>
            <a:endParaRPr 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24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2073253" y="1301464"/>
            <a:ext cx="7943264" cy="4835686"/>
            <a:chOff x="549253" y="1301464"/>
            <a:chExt cx="7943264" cy="4835686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549253" y="3725625"/>
              <a:ext cx="38954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597085" y="3725625"/>
              <a:ext cx="38954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4517717" y="3772213"/>
              <a:ext cx="0" cy="23649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4505048" y="1301464"/>
              <a:ext cx="0" cy="23649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220457" y="232831"/>
            <a:ext cx="118381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4.1. </a:t>
            </a:r>
            <a:r>
              <a:rPr lang="en-US" sz="3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Creating I</a:t>
            </a:r>
            <a:r>
              <a:rPr lang="en-US" sz="36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mages w/ the “Binary Image Generator</a:t>
            </a:r>
            <a:r>
              <a:rPr lang="en-US" sz="3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” </a:t>
            </a:r>
            <a:endParaRPr lang="en-US" sz="36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2344149" y="1086623"/>
            <a:ext cx="75665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16495" y="1201361"/>
            <a:ext cx="4736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9400" indent="-261938"/>
            <a:r>
              <a:rPr lang="en-US" dirty="0"/>
              <a:t>1. </a:t>
            </a:r>
            <a:r>
              <a:rPr lang="en-US" dirty="0" smtClean="0"/>
              <a:t>Navigate folders of your Raspberry Pi and go to folder: </a:t>
            </a:r>
            <a:r>
              <a:rPr lang="en-US" dirty="0"/>
              <a:t>/pi/AOLME/Session 4/ </a:t>
            </a:r>
            <a:r>
              <a:rPr lang="en-US" dirty="0" smtClean="0"/>
              <a:t>and open or double click on the </a:t>
            </a:r>
            <a:r>
              <a:rPr lang="en-US" dirty="0"/>
              <a:t>link </a:t>
            </a:r>
            <a:r>
              <a:rPr lang="en-US" b="1" dirty="0" smtClean="0"/>
              <a:t>“</a:t>
            </a:r>
            <a:r>
              <a:rPr lang="en-US" b="1" dirty="0"/>
              <a:t>Binary Image Generator</a:t>
            </a:r>
            <a:r>
              <a:rPr lang="en-US" b="1" dirty="0" smtClean="0"/>
              <a:t>”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37272" y="3758335"/>
            <a:ext cx="5666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9400" indent="-279400"/>
            <a:r>
              <a:rPr lang="en-US" dirty="0"/>
              <a:t>3. </a:t>
            </a:r>
            <a:r>
              <a:rPr lang="en-US" dirty="0" smtClean="0"/>
              <a:t>How are numbers and </a:t>
            </a:r>
            <a:r>
              <a:rPr lang="en-US" dirty="0" smtClean="0"/>
              <a:t>colors </a:t>
            </a:r>
            <a:r>
              <a:rPr lang="en-US" dirty="0" smtClean="0"/>
              <a:t>linked? Scroll down and look at the Python code. What does it tell us? Based on what you learned, </a:t>
            </a:r>
            <a:r>
              <a:rPr lang="en-US" dirty="0"/>
              <a:t>create </a:t>
            </a:r>
            <a:r>
              <a:rPr lang="en-US" dirty="0" smtClean="0"/>
              <a:t>a black &amp; white image. 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670799" y="3794791"/>
            <a:ext cx="41509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/>
            <a:r>
              <a:rPr lang="en-US" dirty="0"/>
              <a:t>4. </a:t>
            </a:r>
            <a:r>
              <a:rPr lang="en-US" b="1" dirty="0" smtClean="0"/>
              <a:t>Discuss &amp; Write: </a:t>
            </a:r>
            <a:r>
              <a:rPr lang="en-US" dirty="0" smtClean="0"/>
              <a:t>How do you make white and black pixels? Can you make a circle and round corners with the </a:t>
            </a:r>
            <a:r>
              <a:rPr lang="en-US" b="1" dirty="0"/>
              <a:t>“Binary Image Generator”</a:t>
            </a:r>
            <a:r>
              <a:rPr lang="en-US" dirty="0"/>
              <a:t> </a:t>
            </a:r>
            <a:r>
              <a:rPr lang="en-US" dirty="0" smtClean="0"/>
              <a:t>? Why yes or why not?</a:t>
            </a:r>
            <a:endParaRPr lang="en-US" dirty="0"/>
          </a:p>
        </p:txBody>
      </p:sp>
      <p:pic>
        <p:nvPicPr>
          <p:cNvPr id="50" name="Picture 49" descr="../Desktop/Screen%20Shot%202017-02-02%20at%2011.36.13%20PM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81"/>
          <a:stretch/>
        </p:blipFill>
        <p:spPr bwMode="auto">
          <a:xfrm>
            <a:off x="9746284" y="5039539"/>
            <a:ext cx="1378915" cy="14187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1" name="Picture 50" descr="../Desktop/Screen%20Shot%202017-02-02%20at%2011.31.17%20PM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27597" y="4876624"/>
            <a:ext cx="1516276" cy="1414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9553" y="1868374"/>
            <a:ext cx="5769372" cy="1747375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6095684" y="1134613"/>
            <a:ext cx="4619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2"/>
            </a:pPr>
            <a:r>
              <a:rPr lang="en-US" dirty="0"/>
              <a:t>W</a:t>
            </a:r>
            <a:r>
              <a:rPr lang="en-US" dirty="0" smtClean="0"/>
              <a:t>hat are the ‘</a:t>
            </a:r>
            <a:r>
              <a:rPr lang="en-US" dirty="0" err="1" smtClean="0"/>
              <a:t>i</a:t>
            </a:r>
            <a:r>
              <a:rPr lang="en-US" dirty="0" smtClean="0"/>
              <a:t>’ and ‘j’ for? How are the numbers and the colors in the grid related</a:t>
            </a:r>
            <a:r>
              <a:rPr lang="en-US" dirty="0"/>
              <a:t>?</a:t>
            </a:r>
            <a:r>
              <a:rPr lang="en-US" dirty="0" smtClean="0"/>
              <a:t> </a:t>
            </a:r>
            <a:endParaRPr lang="en-US" dirty="0"/>
          </a:p>
          <a:p>
            <a:pPr marL="342900" indent="-342900">
              <a:buAutoNum type="arabicPeriod" startAt="2"/>
            </a:pPr>
            <a:endParaRPr lang="en-US" dirty="0"/>
          </a:p>
          <a:p>
            <a:pPr marL="176213" indent="-176213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1" name="Picture 60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5"/>
          <a:stretch/>
        </p:blipFill>
        <p:spPr bwMode="auto">
          <a:xfrm>
            <a:off x="3201463" y="2138241"/>
            <a:ext cx="2387296" cy="1528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6768" y="5564806"/>
            <a:ext cx="754031" cy="8934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1085" y="3777252"/>
            <a:ext cx="1655417" cy="1655417"/>
          </a:xfrm>
          <a:prstGeom prst="rect">
            <a:avLst/>
          </a:prstGeom>
        </p:spPr>
      </p:pic>
      <p:pic>
        <p:nvPicPr>
          <p:cNvPr id="63" name="Picture 62" descr="Resultado de imagen para python programming icon"/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85"/>
          <a:stretch/>
        </p:blipFill>
        <p:spPr bwMode="auto">
          <a:xfrm>
            <a:off x="1147624" y="5082271"/>
            <a:ext cx="1423353" cy="105487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160969" y="6420133"/>
            <a:ext cx="4371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charset="0"/>
                <a:ea typeface="Times New Roman" charset="0"/>
                <a:cs typeface="Times New Roman" charset="0"/>
              </a:rPr>
              <a:t>AOLME PROJECT - LEVEL 1- SESSION </a:t>
            </a:r>
            <a:r>
              <a:rPr lang="en-US" dirty="0" smtClean="0">
                <a:latin typeface="Calibri" charset="0"/>
                <a:ea typeface="Times New Roman" charset="0"/>
                <a:cs typeface="Times New Roman" charset="0"/>
              </a:rPr>
              <a:t>4- 2018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3" name="Imagen 1"/>
          <p:cNvPicPr/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aintBrush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05052" y="1259370"/>
            <a:ext cx="1103167" cy="125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3" descr="../Desktop/Screen%20Shot%202017-02-02%20at%2011.21.00%20PM.png"/>
          <p:cNvPicPr/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787082" y="990208"/>
            <a:ext cx="1017389" cy="102257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01821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779875" y="1281270"/>
            <a:ext cx="2660095" cy="2355596"/>
            <a:chOff x="6179674" y="1281270"/>
            <a:chExt cx="2660095" cy="2355596"/>
          </a:xfrm>
        </p:grpSpPr>
        <p:grpSp>
          <p:nvGrpSpPr>
            <p:cNvPr id="5" name="Group 4"/>
            <p:cNvGrpSpPr/>
            <p:nvPr/>
          </p:nvGrpSpPr>
          <p:grpSpPr>
            <a:xfrm>
              <a:off x="6624137" y="1557855"/>
              <a:ext cx="2215632" cy="2079011"/>
              <a:chOff x="6437888" y="1253055"/>
              <a:chExt cx="2400293" cy="2081487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6523390" y="1253055"/>
                <a:ext cx="2221129" cy="20814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" name="Picture 42" descr="Resultado de imagen para black and white image pixel"/>
              <p:cNvPicPr/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6437888" y="1410810"/>
                <a:ext cx="2400293" cy="1873570"/>
              </a:xfrm>
              <a:prstGeom prst="rect">
                <a:avLst/>
              </a:prstGeom>
              <a:noFill/>
            </p:spPr>
          </p:pic>
        </p:grpSp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430" t="1093" r="60020" b="89986"/>
            <a:stretch/>
          </p:blipFill>
          <p:spPr bwMode="auto">
            <a:xfrm>
              <a:off x="6516331" y="1281270"/>
              <a:ext cx="1187710" cy="242769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8976" r="85002" b="60641"/>
            <a:stretch/>
          </p:blipFill>
          <p:spPr bwMode="auto">
            <a:xfrm>
              <a:off x="6179674" y="1604631"/>
              <a:ext cx="491329" cy="907799"/>
            </a:xfrm>
            <a:prstGeom prst="rect">
              <a:avLst/>
            </a:prstGeom>
            <a:noFill/>
            <a:ln w="9525" cap="flat" cmpd="sng" algn="ctr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20" name="Group 19"/>
          <p:cNvGrpSpPr/>
          <p:nvPr/>
        </p:nvGrpSpPr>
        <p:grpSpPr>
          <a:xfrm>
            <a:off x="925286" y="1301464"/>
            <a:ext cx="10199914" cy="5035836"/>
            <a:chOff x="549253" y="1301464"/>
            <a:chExt cx="7943264" cy="4835686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549253" y="3725625"/>
              <a:ext cx="38954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597085" y="3725625"/>
              <a:ext cx="38954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4517717" y="3772213"/>
              <a:ext cx="0" cy="23649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4505048" y="1301464"/>
              <a:ext cx="0" cy="23649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696686" y="175536"/>
            <a:ext cx="109775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smtClean="0"/>
              <a:t>4.2. </a:t>
            </a:r>
            <a:r>
              <a:rPr lang="en-US" sz="3600" b="1" dirty="0" smtClean="0"/>
              <a:t>Using </a:t>
            </a:r>
            <a:r>
              <a:rPr lang="en-US" sz="3600" b="1" dirty="0"/>
              <a:t>Coordinates in Black &amp; White Images</a:t>
            </a:r>
            <a:endParaRPr lang="en-US" sz="36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2344149" y="1086623"/>
            <a:ext cx="75665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888018" y="1290683"/>
            <a:ext cx="15574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0175" indent="-112713"/>
            <a:r>
              <a:rPr lang="en-US" dirty="0"/>
              <a:t>1. Create a figure by filling in complete squares with black.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68165" y="1179437"/>
            <a:ext cx="18420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/>
            <a:r>
              <a:rPr lang="en-US" dirty="0"/>
              <a:t>2. After completing the image, notice how each square, or pixel, has a specific position.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96686" y="3820414"/>
            <a:ext cx="20990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/>
            <a:r>
              <a:rPr lang="en-US" dirty="0"/>
              <a:t>3. Find a partner </a:t>
            </a:r>
            <a:r>
              <a:rPr lang="en-US" dirty="0" smtClean="0"/>
              <a:t>in your group-and </a:t>
            </a:r>
            <a:r>
              <a:rPr lang="en-US" dirty="0"/>
              <a:t>tell her/him and try to have them draw the same as you but without looking at your sheet.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140533" y="3793698"/>
            <a:ext cx="4071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/>
            <a:r>
              <a:rPr lang="en-US" dirty="0"/>
              <a:t>4. Would there be a way of telling your partner the information for your image in a briefer way</a:t>
            </a:r>
            <a:r>
              <a:rPr lang="en-US" dirty="0" smtClean="0"/>
              <a:t>? (other pairs)</a:t>
            </a:r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3074524" y="1166970"/>
            <a:ext cx="2980984" cy="2425518"/>
            <a:chOff x="476255" y="-397630"/>
            <a:chExt cx="5732760" cy="5062763"/>
          </a:xfrm>
        </p:grpSpPr>
        <p:pic>
          <p:nvPicPr>
            <p:cNvPr id="38" name="Imagen 9" descr="http://www.iesincagarcilaso.com/inf1b/1ab0607/auxi_angela/images/lapiz.gif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20685970">
              <a:off x="5528930" y="223283"/>
              <a:ext cx="680085" cy="4425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5369441" y="595423"/>
              <a:ext cx="370840" cy="122555"/>
            </a:xfrm>
            <a:custGeom>
              <a:avLst/>
              <a:gdLst>
                <a:gd name="T0" fmla="*/ 0 w 734"/>
                <a:gd name="T1" fmla="*/ 95 h 285"/>
                <a:gd name="T2" fmla="*/ 28 w 734"/>
                <a:gd name="T3" fmla="*/ 68 h 285"/>
                <a:gd name="T4" fmla="*/ 55 w 734"/>
                <a:gd name="T5" fmla="*/ 27 h 285"/>
                <a:gd name="T6" fmla="*/ 136 w 734"/>
                <a:gd name="T7" fmla="*/ 0 h 285"/>
                <a:gd name="T8" fmla="*/ 299 w 734"/>
                <a:gd name="T9" fmla="*/ 68 h 285"/>
                <a:gd name="T10" fmla="*/ 408 w 734"/>
                <a:gd name="T11" fmla="*/ 231 h 285"/>
                <a:gd name="T12" fmla="*/ 489 w 734"/>
                <a:gd name="T13" fmla="*/ 285 h 285"/>
                <a:gd name="T14" fmla="*/ 557 w 734"/>
                <a:gd name="T15" fmla="*/ 272 h 285"/>
                <a:gd name="T16" fmla="*/ 598 w 734"/>
                <a:gd name="T17" fmla="*/ 204 h 285"/>
                <a:gd name="T18" fmla="*/ 625 w 734"/>
                <a:gd name="T19" fmla="*/ 163 h 285"/>
                <a:gd name="T20" fmla="*/ 734 w 734"/>
                <a:gd name="T21" fmla="*/ 9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34" h="285">
                  <a:moveTo>
                    <a:pt x="0" y="95"/>
                  </a:moveTo>
                  <a:cubicBezTo>
                    <a:pt x="9" y="86"/>
                    <a:pt x="20" y="78"/>
                    <a:pt x="28" y="68"/>
                  </a:cubicBezTo>
                  <a:cubicBezTo>
                    <a:pt x="38" y="55"/>
                    <a:pt x="41" y="36"/>
                    <a:pt x="55" y="27"/>
                  </a:cubicBezTo>
                  <a:cubicBezTo>
                    <a:pt x="79" y="12"/>
                    <a:pt x="136" y="0"/>
                    <a:pt x="136" y="0"/>
                  </a:cubicBezTo>
                  <a:cubicBezTo>
                    <a:pt x="258" y="17"/>
                    <a:pt x="215" y="12"/>
                    <a:pt x="299" y="68"/>
                  </a:cubicBezTo>
                  <a:cubicBezTo>
                    <a:pt x="320" y="130"/>
                    <a:pt x="356" y="190"/>
                    <a:pt x="408" y="231"/>
                  </a:cubicBezTo>
                  <a:cubicBezTo>
                    <a:pt x="434" y="251"/>
                    <a:pt x="489" y="285"/>
                    <a:pt x="489" y="285"/>
                  </a:cubicBezTo>
                  <a:cubicBezTo>
                    <a:pt x="512" y="281"/>
                    <a:pt x="536" y="281"/>
                    <a:pt x="557" y="272"/>
                  </a:cubicBezTo>
                  <a:cubicBezTo>
                    <a:pt x="592" y="257"/>
                    <a:pt x="584" y="232"/>
                    <a:pt x="598" y="204"/>
                  </a:cubicBezTo>
                  <a:cubicBezTo>
                    <a:pt x="605" y="189"/>
                    <a:pt x="618" y="178"/>
                    <a:pt x="625" y="163"/>
                  </a:cubicBezTo>
                  <a:cubicBezTo>
                    <a:pt x="659" y="96"/>
                    <a:pt x="652" y="95"/>
                    <a:pt x="734" y="95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569151" y="320462"/>
              <a:ext cx="4251961" cy="4344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430" t="1093" r="60020" b="89986"/>
            <a:stretch/>
          </p:blipFill>
          <p:spPr bwMode="auto">
            <a:xfrm>
              <a:off x="1050413" y="-397630"/>
              <a:ext cx="2284097" cy="50673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8976" r="85002" b="60641"/>
            <a:stretch/>
          </p:blipFill>
          <p:spPr bwMode="auto">
            <a:xfrm>
              <a:off x="476255" y="197793"/>
              <a:ext cx="944880" cy="1894841"/>
            </a:xfrm>
            <a:prstGeom prst="rect">
              <a:avLst/>
            </a:prstGeom>
            <a:noFill/>
            <a:ln w="9525" cap="flat" cmpd="sng" algn="ctr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5078" y="1765263"/>
            <a:ext cx="1111377" cy="9983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3737574">
            <a:off x="7741944" y="2103541"/>
            <a:ext cx="1059424" cy="11258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25316" y="3217219"/>
            <a:ext cx="2055881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200" dirty="0">
                <a:latin typeface="Helvetica" charset="0"/>
              </a:rPr>
              <a:t>name each pixel like this:</a:t>
            </a:r>
          </a:p>
          <a:p>
            <a:r>
              <a:rPr lang="mr-IN" sz="1200" dirty="0">
                <a:latin typeface="Helvetica" charset="0"/>
              </a:rPr>
              <a:t>1R – </a:t>
            </a:r>
            <a:r>
              <a:rPr lang="en-US" sz="1200" dirty="0">
                <a:latin typeface="Helvetica" charset="0"/>
              </a:rPr>
              <a:t>3C</a:t>
            </a:r>
            <a:endParaRPr lang="mr-IN" sz="1200" dirty="0">
              <a:latin typeface="Helvetica" charset="0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2777" y="4960168"/>
            <a:ext cx="1020905" cy="123914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49" name="Group 48"/>
          <p:cNvGrpSpPr/>
          <p:nvPr/>
        </p:nvGrpSpPr>
        <p:grpSpPr>
          <a:xfrm rot="20560427">
            <a:off x="4219722" y="4210782"/>
            <a:ext cx="778012" cy="904573"/>
            <a:chOff x="6437888" y="1253055"/>
            <a:chExt cx="2306631" cy="2081487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6523390" y="1253055"/>
              <a:ext cx="2221129" cy="208148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53" name="Picture 52" descr="Resultado de imagen para black and white image pixel"/>
            <p:cNvPicPr/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437888" y="1702825"/>
              <a:ext cx="1397088" cy="158155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</p:grp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2744" y="4114124"/>
            <a:ext cx="1139664" cy="13504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Oval Callout 11"/>
          <p:cNvSpPr/>
          <p:nvPr/>
        </p:nvSpPr>
        <p:spPr>
          <a:xfrm>
            <a:off x="4697132" y="5932703"/>
            <a:ext cx="1230263" cy="732374"/>
          </a:xfrm>
          <a:prstGeom prst="wedgeEllipseCallout">
            <a:avLst>
              <a:gd name="adj1" fmla="val -143676"/>
              <a:gd name="adj2" fmla="val -7802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1R-3C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8219296" y="4762500"/>
            <a:ext cx="2073614" cy="1734665"/>
            <a:chOff x="6437888" y="1253055"/>
            <a:chExt cx="2400293" cy="2081487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6523390" y="1253055"/>
              <a:ext cx="2221129" cy="20814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Picture 58" descr="Resultado de imagen para black and white image pixel"/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437888" y="1410810"/>
              <a:ext cx="2400293" cy="1873570"/>
            </a:xfrm>
            <a:prstGeom prst="rect">
              <a:avLst/>
            </a:prstGeom>
            <a:noFill/>
          </p:spPr>
        </p:pic>
      </p:grpSp>
      <p:sp>
        <p:nvSpPr>
          <p:cNvPr id="2" name="TextBox 1"/>
          <p:cNvSpPr txBox="1"/>
          <p:nvPr/>
        </p:nvSpPr>
        <p:spPr>
          <a:xfrm>
            <a:off x="10437121" y="1050023"/>
            <a:ext cx="1435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How are the coordinate system different from what we </a:t>
            </a:r>
            <a:r>
              <a:rPr lang="en-US" sz="1200" smtClean="0"/>
              <a:t>have studied before?</a:t>
            </a:r>
            <a:endParaRPr lang="en-US" sz="1200"/>
          </a:p>
        </p:txBody>
      </p:sp>
      <p:sp>
        <p:nvSpPr>
          <p:cNvPr id="3" name="TextBox 2"/>
          <p:cNvSpPr txBox="1"/>
          <p:nvPr/>
        </p:nvSpPr>
        <p:spPr>
          <a:xfrm>
            <a:off x="347370" y="1049709"/>
            <a:ext cx="1592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Remember the ‘</a:t>
            </a:r>
            <a:r>
              <a:rPr lang="en-US" sz="1200" dirty="0" err="1" smtClean="0"/>
              <a:t>i</a:t>
            </a:r>
            <a:r>
              <a:rPr lang="en-US" sz="1200" dirty="0" smtClean="0"/>
              <a:t>’ and the ‘j’ we used? How are these a coordinate plane?</a:t>
            </a:r>
            <a:endParaRPr lang="en-US" sz="1200" dirty="0"/>
          </a:p>
        </p:txBody>
      </p:sp>
      <p:sp>
        <p:nvSpPr>
          <p:cNvPr id="50" name="Rectangle 49"/>
          <p:cNvSpPr/>
          <p:nvPr/>
        </p:nvSpPr>
        <p:spPr>
          <a:xfrm>
            <a:off x="59369" y="6420133"/>
            <a:ext cx="4371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charset="0"/>
                <a:ea typeface="Times New Roman" charset="0"/>
                <a:cs typeface="Times New Roman" charset="0"/>
              </a:rPr>
              <a:t>AOLME PROJECT - LEVEL 1- SESSION </a:t>
            </a:r>
            <a:r>
              <a:rPr lang="en-US" dirty="0" smtClean="0">
                <a:latin typeface="Calibri" charset="0"/>
                <a:ea typeface="Times New Roman" charset="0"/>
                <a:cs typeface="Times New Roman" charset="0"/>
              </a:rPr>
              <a:t>4- 2018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11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55700" y="1326864"/>
            <a:ext cx="9717621" cy="5011360"/>
            <a:chOff x="549253" y="1301464"/>
            <a:chExt cx="7943264" cy="4835686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549253" y="3725625"/>
              <a:ext cx="38954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597085" y="3725625"/>
              <a:ext cx="38954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4517717" y="3772213"/>
              <a:ext cx="0" cy="23649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4505048" y="1301464"/>
              <a:ext cx="0" cy="23649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375670" y="214880"/>
            <a:ext cx="109775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smtClean="0"/>
              <a:t>4.3. </a:t>
            </a:r>
            <a:r>
              <a:rPr lang="en-US" sz="3600" b="1" dirty="0"/>
              <a:t>P</a:t>
            </a:r>
            <a:r>
              <a:rPr lang="en-US" sz="3600" b="1" dirty="0" smtClean="0"/>
              <a:t>rogramming images </a:t>
            </a:r>
            <a:r>
              <a:rPr lang="en-US" sz="3600" b="1" dirty="0"/>
              <a:t>with </a:t>
            </a:r>
            <a:r>
              <a:rPr lang="en-US" sz="3600" b="1" dirty="0" smtClean="0"/>
              <a:t>Python</a:t>
            </a:r>
            <a:endParaRPr lang="en-US" sz="36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2344149" y="1086623"/>
            <a:ext cx="75665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5253" y="1049620"/>
            <a:ext cx="5900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i="1" dirty="0" smtClean="0"/>
              <a:t>Open in </a:t>
            </a:r>
            <a:r>
              <a:rPr lang="en-US" i="1" dirty="0"/>
              <a:t>python script </a:t>
            </a:r>
            <a:r>
              <a:rPr lang="en-US" i="1" dirty="0" smtClean="0"/>
              <a:t>to see how images are programmed.  </a:t>
            </a:r>
          </a:p>
          <a:p>
            <a:r>
              <a:rPr lang="en-US" i="1" dirty="0" smtClean="0"/>
              <a:t>Go to:  /pi/AOLME/Session </a:t>
            </a:r>
            <a:r>
              <a:rPr lang="en-US" i="1" dirty="0"/>
              <a:t>4/Student Projects/ called “BW1.py”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121084" y="3875502"/>
            <a:ext cx="52321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r>
              <a:rPr lang="en-US" dirty="0" smtClean="0"/>
              <a:t>. In your group, </a:t>
            </a:r>
            <a:r>
              <a:rPr lang="en-US" dirty="0"/>
              <a:t>design and program an image </a:t>
            </a:r>
            <a:r>
              <a:rPr lang="en-US" dirty="0" smtClean="0"/>
              <a:t>that will represent your team. Take turns typing in the codes. Save it with a funny name.</a:t>
            </a:r>
            <a:r>
              <a:rPr lang="en-US" dirty="0"/>
              <a:t> </a:t>
            </a:r>
            <a:r>
              <a:rPr lang="en-US" dirty="0" smtClean="0"/>
              <a:t>Then, show it to another team.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108719" y="1125191"/>
            <a:ext cx="5935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/>
            <a:r>
              <a:rPr lang="en-US" dirty="0"/>
              <a:t>2</a:t>
            </a:r>
            <a:r>
              <a:rPr lang="en-US" dirty="0" smtClean="0"/>
              <a:t>. What would these codes show? Why? </a:t>
            </a:r>
          </a:p>
          <a:p>
            <a:pPr marL="176213" indent="-176213"/>
            <a:r>
              <a:rPr lang="en-US" dirty="0" smtClean="0">
                <a:solidFill>
                  <a:schemeClr val="accent3"/>
                </a:solidFill>
              </a:rPr>
              <a:t>Predict images and change the code of image from an image created by cohort 1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75670" y="3831852"/>
            <a:ext cx="4071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/>
            <a:r>
              <a:rPr lang="en-US" dirty="0"/>
              <a:t>3</a:t>
            </a:r>
            <a:r>
              <a:rPr lang="en-US" dirty="0" smtClean="0"/>
              <a:t>. What do these codes do?</a:t>
            </a:r>
            <a:endParaRPr lang="en-US" dirty="0"/>
          </a:p>
        </p:txBody>
      </p:sp>
      <p:pic>
        <p:nvPicPr>
          <p:cNvPr id="57" name="Picture 56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61" b="2661"/>
          <a:stretch/>
        </p:blipFill>
        <p:spPr bwMode="auto">
          <a:xfrm>
            <a:off x="214314" y="1704873"/>
            <a:ext cx="3049586" cy="200385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0" name="Round Same Side Corner Rectangle 59"/>
          <p:cNvSpPr/>
          <p:nvPr/>
        </p:nvSpPr>
        <p:spPr>
          <a:xfrm>
            <a:off x="2315701" y="1623699"/>
            <a:ext cx="3336037" cy="267741"/>
          </a:xfrm>
          <a:prstGeom prst="round2Same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100" dirty="0">
                <a:effectLst/>
                <a:ea typeface="Times New Roman" charset="0"/>
                <a:cs typeface="Times New Roman" charset="0"/>
                <a:sym typeface="Wingdings" charset="2"/>
              </a:rPr>
              <a:t></a:t>
            </a:r>
            <a:r>
              <a:rPr lang="en-US" sz="1100" dirty="0">
                <a:effectLst/>
                <a:ea typeface="Times New Roman" charset="0"/>
                <a:cs typeface="Times New Roman" charset="0"/>
              </a:rPr>
              <a:t> Here we import the AOLME library</a:t>
            </a:r>
            <a:r>
              <a:rPr lang="en-US" sz="1100">
                <a:effectLst/>
                <a:ea typeface="Times New Roman" charset="0"/>
                <a:cs typeface="Times New Roman" charset="0"/>
              </a:rPr>
              <a:t>. </a:t>
            </a:r>
            <a:endParaRPr lang="en-US" sz="1100" dirty="0">
              <a:effectLst/>
              <a:ea typeface="Times New Roman" charset="0"/>
              <a:cs typeface="Times New Roman" charset="0"/>
            </a:endParaRPr>
          </a:p>
        </p:txBody>
      </p:sp>
      <p:sp>
        <p:nvSpPr>
          <p:cNvPr id="61" name="Round Same Side Corner Rectangle 60"/>
          <p:cNvSpPr/>
          <p:nvPr/>
        </p:nvSpPr>
        <p:spPr>
          <a:xfrm>
            <a:off x="2920577" y="1893420"/>
            <a:ext cx="2105025" cy="285750"/>
          </a:xfrm>
          <a:prstGeom prst="round2Same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100" dirty="0">
                <a:effectLst/>
                <a:ea typeface="Times New Roman" charset="0"/>
                <a:cs typeface="Times New Roman" charset="0"/>
                <a:sym typeface="Wingdings" charset="2"/>
              </a:rPr>
              <a:t></a:t>
            </a:r>
            <a:r>
              <a:rPr lang="en-US" sz="1100" dirty="0">
                <a:effectLst/>
                <a:ea typeface="Times New Roman" charset="0"/>
                <a:cs typeface="Times New Roman" charset="0"/>
              </a:rPr>
              <a:t> This creates a blank matrix!</a:t>
            </a:r>
          </a:p>
        </p:txBody>
      </p:sp>
      <p:sp>
        <p:nvSpPr>
          <p:cNvPr id="62" name="Round Same Side Corner Rectangle 61"/>
          <p:cNvSpPr/>
          <p:nvPr/>
        </p:nvSpPr>
        <p:spPr>
          <a:xfrm>
            <a:off x="2181848" y="2712892"/>
            <a:ext cx="2095500" cy="285750"/>
          </a:xfrm>
          <a:prstGeom prst="round2Same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100">
                <a:effectLst/>
                <a:ea typeface="Times New Roman" charset="0"/>
                <a:cs typeface="Times New Roman" charset="0"/>
                <a:sym typeface="Wingdings" charset="2"/>
              </a:rPr>
              <a:t></a:t>
            </a:r>
            <a:r>
              <a:rPr lang="en-US" sz="1100">
                <a:effectLst/>
                <a:ea typeface="Times New Roman" charset="0"/>
                <a:cs typeface="Times New Roman" charset="0"/>
              </a:rPr>
              <a:t> Your code goes here!</a:t>
            </a:r>
          </a:p>
        </p:txBody>
      </p:sp>
      <p:sp>
        <p:nvSpPr>
          <p:cNvPr id="63" name="Round Same Side Corner Rectangle 62"/>
          <p:cNvSpPr/>
          <p:nvPr/>
        </p:nvSpPr>
        <p:spPr>
          <a:xfrm>
            <a:off x="1557337" y="3400425"/>
            <a:ext cx="4352925" cy="285750"/>
          </a:xfrm>
          <a:prstGeom prst="round2Same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100">
                <a:effectLst/>
                <a:ea typeface="Times New Roman" charset="0"/>
                <a:cs typeface="Times New Roman" charset="0"/>
                <a:sym typeface="Wingdings" charset="2"/>
              </a:rPr>
              <a:t></a:t>
            </a:r>
            <a:r>
              <a:rPr lang="en-US" sz="1100">
                <a:effectLst/>
                <a:ea typeface="Times New Roman" charset="0"/>
                <a:cs typeface="Times New Roman" charset="0"/>
              </a:rPr>
              <a:t> This function defined in AOLME.py lets us see the matrix we created.</a:t>
            </a:r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1409938" y="466320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2825124"/>
              </p:ext>
            </p:extLst>
          </p:nvPr>
        </p:nvGraphicFramePr>
        <p:xfrm>
          <a:off x="7790751" y="1858018"/>
          <a:ext cx="3882034" cy="157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4" r:id="rId5" imgW="3990476" imgH="1571844" progId="PBrush">
                  <p:embed/>
                </p:oleObj>
              </mc:Choice>
              <mc:Fallback>
                <p:oleObj r:id="rId5" imgW="3990476" imgH="1571844" progId="PBrush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90751" y="1858018"/>
                        <a:ext cx="3882034" cy="15748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Text Box 5214"/>
          <p:cNvSpPr txBox="1"/>
          <p:nvPr/>
        </p:nvSpPr>
        <p:spPr>
          <a:xfrm>
            <a:off x="653090" y="4198668"/>
            <a:ext cx="3343275" cy="2287484"/>
          </a:xfrm>
          <a:prstGeom prst="rect">
            <a:avLst/>
          </a:prstGeom>
          <a:solidFill>
            <a:schemeClr val="lt1"/>
          </a:solidFill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ourier New" charset="0"/>
                <a:ea typeface="Times New Roman" charset="0"/>
                <a:cs typeface="Times New Roman" charset="0"/>
              </a:rPr>
              <a:t>from AOLME import *</a:t>
            </a:r>
            <a:endParaRPr lang="en-US" sz="1100" dirty="0">
              <a:effectLst/>
              <a:ea typeface="Times New Roman" charset="0"/>
              <a:cs typeface="Times New Roman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ourier New" charset="0"/>
                <a:ea typeface="Times New Roman" charset="0"/>
                <a:cs typeface="Times New Roman" charset="0"/>
              </a:rPr>
              <a:t> </a:t>
            </a:r>
            <a:endParaRPr lang="en-US" sz="1100" dirty="0">
              <a:effectLst/>
              <a:ea typeface="Times New Roman" charset="0"/>
              <a:cs typeface="Times New Roman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ourier New" charset="0"/>
                <a:ea typeface="Times New Roman" charset="0"/>
                <a:cs typeface="Times New Roman" charset="0"/>
              </a:rPr>
              <a:t>matrix = [["1"]*10 for </a:t>
            </a:r>
            <a:r>
              <a:rPr lang="en-US" sz="1000" dirty="0" err="1">
                <a:effectLst/>
                <a:latin typeface="Courier New" charset="0"/>
                <a:ea typeface="Times New Roman" charset="0"/>
                <a:cs typeface="Times New Roman" charset="0"/>
              </a:rPr>
              <a:t>i</a:t>
            </a:r>
            <a:r>
              <a:rPr lang="en-US" sz="1000" dirty="0">
                <a:effectLst/>
                <a:latin typeface="Courier New" charset="0"/>
                <a:ea typeface="Times New Roman" charset="0"/>
                <a:cs typeface="Times New Roman" charset="0"/>
              </a:rPr>
              <a:t> in range(10)]</a:t>
            </a:r>
            <a:endParaRPr lang="en-US" sz="1100" dirty="0">
              <a:effectLst/>
              <a:ea typeface="Times New Roman" charset="0"/>
              <a:cs typeface="Times New Roman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ourier New" charset="0"/>
                <a:ea typeface="Times New Roman" charset="0"/>
                <a:cs typeface="Times New Roman" charset="0"/>
              </a:rPr>
              <a:t> </a:t>
            </a:r>
            <a:endParaRPr lang="en-US" sz="1100" dirty="0">
              <a:effectLst/>
              <a:ea typeface="Times New Roman" charset="0"/>
              <a:cs typeface="Times New Roman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ourier New" charset="0"/>
                <a:ea typeface="Times New Roman" charset="0"/>
                <a:cs typeface="Times New Roman" charset="0"/>
              </a:rPr>
              <a:t> </a:t>
            </a:r>
            <a:endParaRPr lang="en-US" sz="1100" dirty="0">
              <a:effectLst/>
              <a:ea typeface="Times New Roman" charset="0"/>
              <a:cs typeface="Times New Roman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ourier New" charset="0"/>
                <a:ea typeface="Times New Roman" charset="0"/>
                <a:cs typeface="Times New Roman" charset="0"/>
              </a:rPr>
              <a:t>for row in range(10):</a:t>
            </a:r>
            <a:endParaRPr lang="en-US" sz="1100" dirty="0">
              <a:effectLst/>
              <a:ea typeface="Times New Roman" charset="0"/>
              <a:cs typeface="Times New Roman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ourier New" charset="0"/>
                <a:ea typeface="Times New Roman" charset="0"/>
                <a:cs typeface="Times New Roman" charset="0"/>
              </a:rPr>
              <a:t>    matrix[row][4] = "0"</a:t>
            </a:r>
            <a:endParaRPr lang="en-US" sz="1100" dirty="0">
              <a:effectLst/>
              <a:ea typeface="Times New Roman" charset="0"/>
              <a:cs typeface="Times New Roman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ourier New" charset="0"/>
                <a:ea typeface="Times New Roman" charset="0"/>
                <a:cs typeface="Times New Roman" charset="0"/>
              </a:rPr>
              <a:t> </a:t>
            </a:r>
            <a:endParaRPr lang="en-US" sz="1100" dirty="0">
              <a:effectLst/>
              <a:ea typeface="Times New Roman" charset="0"/>
              <a:cs typeface="Times New Roman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ourier New" charset="0"/>
                <a:ea typeface="Times New Roman" charset="0"/>
                <a:cs typeface="Times New Roman" charset="0"/>
              </a:rPr>
              <a:t>for col in range(10):</a:t>
            </a:r>
            <a:endParaRPr lang="en-US" sz="1100" dirty="0">
              <a:effectLst/>
              <a:ea typeface="Times New Roman" charset="0"/>
              <a:cs typeface="Times New Roman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ourier New" charset="0"/>
                <a:ea typeface="Times New Roman" charset="0"/>
                <a:cs typeface="Times New Roman" charset="0"/>
              </a:rPr>
              <a:t>    matrix[0][col] = "0"</a:t>
            </a:r>
            <a:endParaRPr lang="en-US" sz="1100" dirty="0">
              <a:effectLst/>
              <a:ea typeface="Times New Roman" charset="0"/>
              <a:cs typeface="Times New Roman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ourier New" charset="0"/>
                <a:ea typeface="Times New Roman" charset="0"/>
                <a:cs typeface="Times New Roman" charset="0"/>
              </a:rPr>
              <a:t> </a:t>
            </a:r>
            <a:endParaRPr lang="en-US" sz="1100" dirty="0">
              <a:effectLst/>
              <a:ea typeface="Times New Roman" charset="0"/>
              <a:cs typeface="Times New Roman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 err="1">
                <a:effectLst/>
                <a:latin typeface="Courier New" charset="0"/>
                <a:ea typeface="Times New Roman" charset="0"/>
                <a:cs typeface="Times New Roman" charset="0"/>
              </a:rPr>
              <a:t>im_show</a:t>
            </a:r>
            <a:r>
              <a:rPr lang="en-US" sz="1000" dirty="0">
                <a:effectLst/>
                <a:latin typeface="Courier New" charset="0"/>
                <a:ea typeface="Times New Roman" charset="0"/>
                <a:cs typeface="Times New Roman" charset="0"/>
              </a:rPr>
              <a:t>(matrix)</a:t>
            </a:r>
            <a:endParaRPr lang="en-US" sz="1100" dirty="0">
              <a:effectLst/>
              <a:ea typeface="Times New Roman" charset="0"/>
              <a:cs typeface="Times New Roman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90145" y="5170366"/>
            <a:ext cx="20515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Think: </a:t>
            </a:r>
            <a:r>
              <a:rPr lang="en-US" sz="1400" dirty="0" smtClean="0"/>
              <a:t>If you were to create rectangle (</a:t>
            </a:r>
            <a:r>
              <a:rPr lang="en-US" sz="1400" i="1" dirty="0" smtClean="0"/>
              <a:t>vertical or horizontal</a:t>
            </a:r>
            <a:r>
              <a:rPr lang="en-US" sz="1400" dirty="0" smtClean="0"/>
              <a:t>), what would be the fastest way to create a rectangle?</a:t>
            </a:r>
          </a:p>
          <a:p>
            <a:endParaRPr lang="en-US" sz="1400" dirty="0"/>
          </a:p>
        </p:txBody>
      </p:sp>
      <p:sp>
        <p:nvSpPr>
          <p:cNvPr id="65" name="TextBox 64"/>
          <p:cNvSpPr txBox="1"/>
          <p:nvPr/>
        </p:nvSpPr>
        <p:spPr>
          <a:xfrm>
            <a:off x="3417661" y="2324847"/>
            <a:ext cx="2658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/>
            <a:r>
              <a:rPr lang="en-US" smtClean="0"/>
              <a:t>What </a:t>
            </a:r>
            <a:r>
              <a:rPr lang="en-US" dirty="0" smtClean="0"/>
              <a:t>do these codes do?</a:t>
            </a:r>
            <a:endParaRPr lang="en-US" dirty="0"/>
          </a:p>
        </p:txBody>
      </p:sp>
      <p:pic>
        <p:nvPicPr>
          <p:cNvPr id="69" name="Picture 68" descr="../Desktop/Screen%20Shot%202017-02-02%20at%2011.31.17%20PM.pn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47835" y="1975124"/>
            <a:ext cx="1308099" cy="133605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Rectangle 69"/>
          <p:cNvSpPr/>
          <p:nvPr/>
        </p:nvSpPr>
        <p:spPr>
          <a:xfrm>
            <a:off x="160969" y="6420133"/>
            <a:ext cx="4371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charset="0"/>
                <a:ea typeface="Times New Roman" charset="0"/>
                <a:cs typeface="Times New Roman" charset="0"/>
              </a:rPr>
              <a:t>AOLME PROJECT - LEVEL 1- SESSION </a:t>
            </a:r>
            <a:r>
              <a:rPr lang="en-US" dirty="0" smtClean="0">
                <a:latin typeface="Calibri" charset="0"/>
                <a:ea typeface="Times New Roman" charset="0"/>
                <a:cs typeface="Times New Roman" charset="0"/>
              </a:rPr>
              <a:t>4- 2018</a:t>
            </a:r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8736207" y="4852729"/>
            <a:ext cx="2073614" cy="1734665"/>
            <a:chOff x="6437888" y="1253055"/>
            <a:chExt cx="2400293" cy="2081487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6523390" y="1253055"/>
              <a:ext cx="2221129" cy="20814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Picture 30" descr="Resultado de imagen para black and white image pixel"/>
            <p:cNvPicPr/>
            <p:nvPr/>
          </p:nvPicPr>
          <p:blipFill rotWithShape="1"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437888" y="1410810"/>
              <a:ext cx="2400293" cy="187357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44827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../Desktop/Screen%20Shot%202017-02-02%20at%2011.21.00%20PM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926542" y="2400300"/>
            <a:ext cx="2417063" cy="2417063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098" y="411333"/>
            <a:ext cx="10629902" cy="1188720"/>
          </a:xfrm>
        </p:spPr>
        <p:txBody>
          <a:bodyPr>
            <a:normAutofit/>
          </a:bodyPr>
          <a:lstStyle/>
          <a:p>
            <a:r>
              <a:rPr lang="en-US" sz="2600" dirty="0"/>
              <a:t>2. Creating a black and white image using the “Binary Image Generator”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913" y="1865084"/>
            <a:ext cx="7102930" cy="4392385"/>
          </a:xfrm>
        </p:spPr>
        <p:txBody>
          <a:bodyPr>
            <a:noAutofit/>
          </a:bodyPr>
          <a:lstStyle/>
          <a:p>
            <a:r>
              <a:rPr lang="en-US" sz="2800" dirty="0"/>
              <a:t>Navigate the file system and open the link to </a:t>
            </a:r>
            <a:r>
              <a:rPr lang="en-US" sz="2800" b="1" dirty="0"/>
              <a:t>“Binary Image Generator”</a:t>
            </a:r>
            <a:r>
              <a:rPr lang="en-US" sz="2800" dirty="0"/>
              <a:t>  inside the folder /pi/AOLME/Session 4/ by double clicking</a:t>
            </a:r>
            <a:r>
              <a:rPr lang="en-US" sz="2800" dirty="0" smtClean="0"/>
              <a:t>.</a:t>
            </a:r>
          </a:p>
          <a:p>
            <a:pPr lvl="0" fontAlgn="base"/>
            <a:r>
              <a:rPr lang="en-US" sz="2800" dirty="0"/>
              <a:t>The 8x8 matrices show black and white images. Each tiny square is called </a:t>
            </a:r>
            <a:r>
              <a:rPr lang="en-US" sz="2800" b="1" dirty="0"/>
              <a:t>“pixel”.</a:t>
            </a:r>
            <a:endParaRPr lang="en-US" sz="2800" dirty="0"/>
          </a:p>
          <a:p>
            <a:r>
              <a:rPr lang="en-US" sz="2800" dirty="0"/>
              <a:t>In Python, the white squares (white pixels) are represented by the value ‘1’ and the black squares (black pixels) by the value ‘0’. </a:t>
            </a:r>
          </a:p>
          <a:p>
            <a:endParaRPr lang="en-US" sz="2800" dirty="0"/>
          </a:p>
        </p:txBody>
      </p:sp>
      <p:pic>
        <p:nvPicPr>
          <p:cNvPr id="5" name="Picture 4" descr="../Desktop/Screen%20Shot%202017-02-02%20at%2011.36.13%20PM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81"/>
          <a:stretch/>
        </p:blipFill>
        <p:spPr bwMode="auto">
          <a:xfrm>
            <a:off x="10065516" y="4500594"/>
            <a:ext cx="1527770" cy="1584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3918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14513</TotalTime>
  <Words>895</Words>
  <Application>Microsoft Macintosh PowerPoint</Application>
  <PresentationFormat>Widescreen</PresentationFormat>
  <Paragraphs>93</Paragraphs>
  <Slides>9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Calibri</vt:lpstr>
      <vt:lpstr>Courier New</vt:lpstr>
      <vt:lpstr>Gill Sans MT</vt:lpstr>
      <vt:lpstr>Helvetica</vt:lpstr>
      <vt:lpstr>Mangal</vt:lpstr>
      <vt:lpstr>Times New Roman</vt:lpstr>
      <vt:lpstr>Wingdings</vt:lpstr>
      <vt:lpstr>Arial</vt:lpstr>
      <vt:lpstr>Parcel</vt:lpstr>
      <vt:lpstr>PBrush</vt:lpstr>
      <vt:lpstr>AOLME Curriculum</vt:lpstr>
      <vt:lpstr>Level 1</vt:lpstr>
      <vt:lpstr>The Coordinate Plane and Black &amp; White Images in Python</vt:lpstr>
      <vt:lpstr>Selected ACTIVITIES</vt:lpstr>
      <vt:lpstr>Roles in Activity</vt:lpstr>
      <vt:lpstr>PowerPoint Presentation</vt:lpstr>
      <vt:lpstr>PowerPoint Presentation</vt:lpstr>
      <vt:lpstr>PowerPoint Presentation</vt:lpstr>
      <vt:lpstr>2. Creating a black and white image using the “Binary Image Generator”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AOLME Curriculum</dc:title>
  <dc:creator>Carlos Lopez Leiva</dc:creator>
  <cp:lastModifiedBy>Carlos Lopez Leiva</cp:lastModifiedBy>
  <cp:revision>78</cp:revision>
  <dcterms:created xsi:type="dcterms:W3CDTF">2017-05-22T00:10:34Z</dcterms:created>
  <dcterms:modified xsi:type="dcterms:W3CDTF">2017-12-20T17:13:34Z</dcterms:modified>
</cp:coreProperties>
</file>